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1" r:id="rId4"/>
    <p:sldId id="272" r:id="rId5"/>
    <p:sldId id="273" r:id="rId6"/>
    <p:sldId id="274" r:id="rId7"/>
    <p:sldId id="277" r:id="rId8"/>
    <p:sldId id="275" r:id="rId9"/>
    <p:sldId id="270" r:id="rId1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1712" userDrawn="1">
          <p15:clr>
            <a:srgbClr val="A4A3A4"/>
          </p15:clr>
        </p15:guide>
        <p15:guide id="3" pos="5023" userDrawn="1">
          <p15:clr>
            <a:srgbClr val="A4A3A4"/>
          </p15:clr>
        </p15:guide>
        <p15:guide id="4" orient="horz" pos="771" userDrawn="1">
          <p15:clr>
            <a:srgbClr val="A4A3A4"/>
          </p15:clr>
        </p15:guide>
        <p15:guide id="5" pos="3050" userDrawn="1">
          <p15:clr>
            <a:srgbClr val="A4A3A4"/>
          </p15:clr>
        </p15:guide>
        <p15:guide id="6" pos="36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BDD7EE"/>
    <a:srgbClr val="7A7A7A"/>
    <a:srgbClr val="7D7D7D"/>
    <a:srgbClr val="FF1B49"/>
    <a:srgbClr val="00B0C1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/>
    <p:restoredTop sz="94656"/>
  </p:normalViewPr>
  <p:slideViewPr>
    <p:cSldViewPr snapToGrid="0">
      <p:cViewPr varScale="1">
        <p:scale>
          <a:sx n="73" d="100"/>
          <a:sy n="73" d="100"/>
        </p:scale>
        <p:origin x="662" y="72"/>
      </p:cViewPr>
      <p:guideLst>
        <p:guide orient="horz" pos="3696"/>
        <p:guide pos="1712"/>
        <p:guide pos="5023"/>
        <p:guide orient="horz" pos="771"/>
        <p:guide pos="3050"/>
        <p:guide pos="3685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emeh Karamali" userId="a680b940-0099-405b-a8e6-cd7be5a687dc" providerId="ADAL" clId="{7A3B8DAE-19F8-4FC5-9BDB-32D69B208BFE}"/>
    <pc:docChg chg="custSel modSld">
      <pc:chgData name="Fatemeh Karamali" userId="a680b940-0099-405b-a8e6-cd7be5a687dc" providerId="ADAL" clId="{7A3B8DAE-19F8-4FC5-9BDB-32D69B208BFE}" dt="2022-11-11T11:23:36.180" v="8" actId="171"/>
      <pc:docMkLst>
        <pc:docMk/>
      </pc:docMkLst>
      <pc:sldChg chg="addSp delSp modSp mod">
        <pc:chgData name="Fatemeh Karamali" userId="a680b940-0099-405b-a8e6-cd7be5a687dc" providerId="ADAL" clId="{7A3B8DAE-19F8-4FC5-9BDB-32D69B208BFE}" dt="2022-11-11T11:23:36.180" v="8" actId="171"/>
        <pc:sldMkLst>
          <pc:docMk/>
          <pc:sldMk cId="78111563" sldId="256"/>
        </pc:sldMkLst>
        <pc:picChg chg="add mod ord">
          <ac:chgData name="Fatemeh Karamali" userId="a680b940-0099-405b-a8e6-cd7be5a687dc" providerId="ADAL" clId="{7A3B8DAE-19F8-4FC5-9BDB-32D69B208BFE}" dt="2022-11-11T11:23:36.180" v="8" actId="171"/>
          <ac:picMkLst>
            <pc:docMk/>
            <pc:sldMk cId="78111563" sldId="256"/>
            <ac:picMk id="3" creationId="{20029598-F34A-AD41-E41B-F004499D980C}"/>
          </ac:picMkLst>
        </pc:picChg>
        <pc:picChg chg="del">
          <ac:chgData name="Fatemeh Karamali" userId="a680b940-0099-405b-a8e6-cd7be5a687dc" providerId="ADAL" clId="{7A3B8DAE-19F8-4FC5-9BDB-32D69B208BFE}" dt="2022-11-11T11:20:55.393" v="6" actId="478"/>
          <ac:picMkLst>
            <pc:docMk/>
            <pc:sldMk cId="78111563" sldId="256"/>
            <ac:picMk id="6" creationId="{4FFDCEA2-7BB4-67EB-7029-460238F7C195}"/>
          </ac:picMkLst>
        </pc:picChg>
      </pc:sldChg>
      <pc:sldChg chg="modSp mod">
        <pc:chgData name="Fatemeh Karamali" userId="a680b940-0099-405b-a8e6-cd7be5a687dc" providerId="ADAL" clId="{7A3B8DAE-19F8-4FC5-9BDB-32D69B208BFE}" dt="2022-11-11T11:19:11.106" v="1" actId="14100"/>
        <pc:sldMkLst>
          <pc:docMk/>
          <pc:sldMk cId="2927520279" sldId="272"/>
        </pc:sldMkLst>
        <pc:spChg chg="mod">
          <ac:chgData name="Fatemeh Karamali" userId="a680b940-0099-405b-a8e6-cd7be5a687dc" providerId="ADAL" clId="{7A3B8DAE-19F8-4FC5-9BDB-32D69B208BFE}" dt="2022-11-11T11:19:11.106" v="1" actId="14100"/>
          <ac:spMkLst>
            <pc:docMk/>
            <pc:sldMk cId="2927520279" sldId="272"/>
            <ac:spMk id="13" creationId="{462600F6-4ED6-A836-7167-78899CA4C8AB}"/>
          </ac:spMkLst>
        </pc:spChg>
      </pc:sldChg>
      <pc:sldChg chg="modSp mod">
        <pc:chgData name="Fatemeh Karamali" userId="a680b940-0099-405b-a8e6-cd7be5a687dc" providerId="ADAL" clId="{7A3B8DAE-19F8-4FC5-9BDB-32D69B208BFE}" dt="2022-11-11T11:20:37.064" v="5" actId="14100"/>
        <pc:sldMkLst>
          <pc:docMk/>
          <pc:sldMk cId="1535321077" sldId="275"/>
        </pc:sldMkLst>
        <pc:spChg chg="mod">
          <ac:chgData name="Fatemeh Karamali" userId="a680b940-0099-405b-a8e6-cd7be5a687dc" providerId="ADAL" clId="{7A3B8DAE-19F8-4FC5-9BDB-32D69B208BFE}" dt="2022-11-11T11:20:37.064" v="5" actId="14100"/>
          <ac:spMkLst>
            <pc:docMk/>
            <pc:sldMk cId="1535321077" sldId="275"/>
            <ac:spMk id="7" creationId="{054416A8-E8E3-F1F4-B635-D85B0609F004}"/>
          </ac:spMkLst>
        </pc:spChg>
      </pc:sldChg>
      <pc:sldChg chg="modSp mod">
        <pc:chgData name="Fatemeh Karamali" userId="a680b940-0099-405b-a8e6-cd7be5a687dc" providerId="ADAL" clId="{7A3B8DAE-19F8-4FC5-9BDB-32D69B208BFE}" dt="2022-11-11T11:20:21.915" v="3" actId="14100"/>
        <pc:sldMkLst>
          <pc:docMk/>
          <pc:sldMk cId="902005693" sldId="277"/>
        </pc:sldMkLst>
        <pc:spChg chg="mod">
          <ac:chgData name="Fatemeh Karamali" userId="a680b940-0099-405b-a8e6-cd7be5a687dc" providerId="ADAL" clId="{7A3B8DAE-19F8-4FC5-9BDB-32D69B208BFE}" dt="2022-11-11T11:20:21.915" v="3" actId="14100"/>
          <ac:spMkLst>
            <pc:docMk/>
            <pc:sldMk cId="902005693" sldId="277"/>
            <ac:spMk id="7" creationId="{054416A8-E8E3-F1F4-B635-D85B0609F00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907FFF-3C85-DA78-5A96-03AB1DC7B4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F4D20E-D7F1-70DE-D2F6-95482046EC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FE757-F2DF-F840-8812-3752207FD29C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D714DF-A103-8B27-CA23-84E2B589A1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503370-2CD6-BCFD-1B3D-C12D995258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F3C70-0858-AC4B-B1F4-CB662CD37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04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39C18-2D5E-7349-BF62-6E983E8D4DA6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7F43-5761-E342-97B7-F388E65BEE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24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97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194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4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225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17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533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36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03F-BEE4-5044-8B33-04FB6F3BD53D}" type="datetime1">
              <a:rPr lang="de-DE" smtClean="0"/>
              <a:t>11.11.2022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21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BF9E-F403-9943-80C6-8218B9F70727}" type="datetime1">
              <a:rPr lang="de-DE" smtClean="0"/>
              <a:t>11.11.2022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59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446-5CC4-BC4A-AB10-2B1C6314CA45}" type="datetime1">
              <a:rPr lang="de-DE" smtClean="0"/>
              <a:t>11.11.2022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67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7DB6-8BBF-1F42-BABA-D52CE4679FF4}" type="datetime1">
              <a:rPr lang="de-DE" smtClean="0"/>
              <a:t>11.11.2022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4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AFE4-8A60-784D-A753-80B6600B87EC}" type="datetime1">
              <a:rPr lang="de-DE" smtClean="0"/>
              <a:t>11.11.2022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78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121B-BE9A-7742-9720-B7562CC1B4E4}" type="datetime1">
              <a:rPr lang="de-DE" smtClean="0"/>
              <a:t>11.11.2022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32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2AFD-BB0B-814C-83BF-888C1B6BF8AA}" type="datetime1">
              <a:rPr lang="de-DE" smtClean="0"/>
              <a:t>11.11.2022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99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BE3C-571D-F846-9727-0927F270F1C5}" type="datetime1">
              <a:rPr lang="de-DE" smtClean="0"/>
              <a:t>11.11.2022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73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3BB3-6E4A-3F48-A859-F0218D863951}" type="datetime1">
              <a:rPr lang="de-DE" smtClean="0"/>
              <a:t>11.11.2022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2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D45B-3F4E-6341-877E-09C3035A26C0}" type="datetime1">
              <a:rPr lang="de-DE" smtClean="0"/>
              <a:t>11.11.2022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28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8BA-1917-EA40-807D-2BF7E43A1C6B}" type="datetime1">
              <a:rPr lang="de-DE" smtClean="0"/>
              <a:t>11.11.2022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79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4034A7A-5F8F-2974-500A-94CF244AF0EB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12A8-3FB5-4E40-AEA8-0F0B4A48F724}" type="datetime1">
              <a:rPr lang="de-DE" smtClean="0"/>
              <a:t>11.11.2022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BDE346D-3E94-A587-3C7F-C95E867FC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Titelplatzhalter 13">
            <a:extLst>
              <a:ext uri="{FF2B5EF4-FFF2-40B4-BE49-F238E27FC236}">
                <a16:creationId xmlns:a16="http://schemas.microsoft.com/office/drawing/2014/main" id="{5E04FD97-7522-BC06-02E6-0AE760DF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EAE1B5-2B58-A1CF-30D8-73AEF805077F}"/>
              </a:ext>
            </a:extLst>
          </p:cNvPr>
          <p:cNvSpPr/>
          <p:nvPr/>
        </p:nvSpPr>
        <p:spPr>
          <a:xfrm>
            <a:off x="539906" y="5357765"/>
            <a:ext cx="4680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3A963FF-D6D1-D307-0639-C1E5BB66E730}"/>
              </a:ext>
            </a:extLst>
          </p:cNvPr>
          <p:cNvSpPr/>
          <p:nvPr/>
        </p:nvSpPr>
        <p:spPr>
          <a:xfrm>
            <a:off x="5471906" y="5357765"/>
            <a:ext cx="4680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72941FC-F380-F405-BBEA-A9DE7160E9B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42648" y="6554803"/>
            <a:ext cx="2514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sldNum="0"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029598-F34A-AD41-E41B-F004499D9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" y="0"/>
            <a:ext cx="10690234" cy="755967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2EDFCF9-B8AD-A1BE-5505-B6AC2DC5F5FF}"/>
              </a:ext>
            </a:extLst>
          </p:cNvPr>
          <p:cNvSpPr txBox="1"/>
          <p:nvPr/>
        </p:nvSpPr>
        <p:spPr>
          <a:xfrm>
            <a:off x="1023448" y="1533044"/>
            <a:ext cx="5302978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800" b="1" dirty="0">
                <a:latin typeface="Work Sans"/>
              </a:rPr>
              <a:t>Die finanzielle Zukunft im Überblick behalten</a:t>
            </a:r>
          </a:p>
          <a:p>
            <a:r>
              <a:rPr lang="de-DE" sz="2400" dirty="0">
                <a:latin typeface="Work Sans"/>
              </a:rPr>
              <a:t>Benutzerhandbuch Finanzwetter</a:t>
            </a:r>
            <a:endParaRPr lang="de-DE" sz="2400" dirty="0"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11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60C495F-11AE-12FF-31D4-F893404B19B7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113" y="2453383"/>
            <a:ext cx="1059258" cy="497876"/>
          </a:xfrm>
        </p:spPr>
        <p:txBody>
          <a:bodyPr>
            <a:norm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 pitchFamily="2" charset="77"/>
              </a:rPr>
              <a:t>Inhalt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F7B8FD-6128-13BA-2DBA-38A405919CD8}"/>
              </a:ext>
            </a:extLst>
          </p:cNvPr>
          <p:cNvSpPr/>
          <p:nvPr/>
        </p:nvSpPr>
        <p:spPr>
          <a:xfrm>
            <a:off x="539906" y="5357765"/>
            <a:ext cx="9612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14F5AE3C-8296-58D7-2897-5B586126659E}"/>
              </a:ext>
            </a:extLst>
          </p:cNvPr>
          <p:cNvSpPr txBox="1">
            <a:spLocks/>
          </p:cNvSpPr>
          <p:nvPr/>
        </p:nvSpPr>
        <p:spPr>
          <a:xfrm>
            <a:off x="1263103" y="3044631"/>
            <a:ext cx="6134442" cy="2182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Übersicht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Kontoauswahl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Ausblick Kontostand</a:t>
            </a: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Fixe Ausgaben</a:t>
            </a: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Finanzwetter anpassen</a:t>
            </a: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94915C-EA99-99FF-99E3-B3C0724B6DAF}"/>
              </a:ext>
            </a:extLst>
          </p:cNvPr>
          <p:cNvSpPr txBox="1"/>
          <p:nvPr/>
        </p:nvSpPr>
        <p:spPr>
          <a:xfrm>
            <a:off x="8980531" y="3145736"/>
            <a:ext cx="543934" cy="20477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02</a:t>
            </a:r>
          </a:p>
          <a:p>
            <a:pPr>
              <a:lnSpc>
                <a:spcPct val="150000"/>
              </a:lnSpc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03</a:t>
            </a:r>
          </a:p>
          <a:p>
            <a:pPr>
              <a:lnSpc>
                <a:spcPct val="150000"/>
              </a:lnSpc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04</a:t>
            </a:r>
          </a:p>
          <a:p>
            <a:pPr>
              <a:lnSpc>
                <a:spcPct val="150000"/>
              </a:lnSpc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06</a:t>
            </a: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540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6" y="574235"/>
            <a:ext cx="3031974" cy="497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 pitchFamily="2" charset="77"/>
              </a:rPr>
              <a:t>Übersicht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54416A8-E8E3-F1F4-B635-D85B0609F004}"/>
              </a:ext>
            </a:extLst>
          </p:cNvPr>
          <p:cNvSpPr txBox="1">
            <a:spLocks/>
          </p:cNvSpPr>
          <p:nvPr/>
        </p:nvSpPr>
        <p:spPr>
          <a:xfrm>
            <a:off x="548308" y="3509735"/>
            <a:ext cx="2070619" cy="1226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Auf der Übersichtsseite auf ,,Finanzwetter" klicken.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FC906D-7544-3350-D6E4-E0D81D39E53E}"/>
              </a:ext>
            </a:extLst>
          </p:cNvPr>
          <p:cNvSpPr txBox="1"/>
          <p:nvPr/>
        </p:nvSpPr>
        <p:spPr>
          <a:xfrm>
            <a:off x="2230284" y="3166806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2F2F2"/>
                </a:solidFill>
              </a:rPr>
              <a:t>01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C236375-A496-5863-D321-CC68F68EF196}"/>
              </a:ext>
            </a:extLst>
          </p:cNvPr>
          <p:cNvSpPr txBox="1">
            <a:spLocks/>
          </p:cNvSpPr>
          <p:nvPr/>
        </p:nvSpPr>
        <p:spPr>
          <a:xfrm>
            <a:off x="8062494" y="3509735"/>
            <a:ext cx="2081011" cy="1130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Einführung zum Finanzwetter lesen und auf ,,Weiter" klicken.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8F4A7F-0D00-B038-7D85-00D7C802B494}"/>
              </a:ext>
            </a:extLst>
          </p:cNvPr>
          <p:cNvSpPr txBox="1"/>
          <p:nvPr/>
        </p:nvSpPr>
        <p:spPr>
          <a:xfrm>
            <a:off x="8067518" y="3163063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2F2F2"/>
                </a:solidFill>
              </a:rPr>
              <a:t>02</a:t>
            </a:r>
          </a:p>
        </p:txBody>
      </p:sp>
      <p:sp>
        <p:nvSpPr>
          <p:cNvPr id="11" name="Eingebuchteter Richtungspfeil 10">
            <a:extLst>
              <a:ext uri="{FF2B5EF4-FFF2-40B4-BE49-F238E27FC236}">
                <a16:creationId xmlns:a16="http://schemas.microsoft.com/office/drawing/2014/main" id="{6D167C07-6D96-D66D-D4B8-112B4BEA4632}"/>
              </a:ext>
            </a:extLst>
          </p:cNvPr>
          <p:cNvSpPr/>
          <p:nvPr/>
        </p:nvSpPr>
        <p:spPr>
          <a:xfrm>
            <a:off x="5247084" y="3509735"/>
            <a:ext cx="197644" cy="370800"/>
          </a:xfrm>
          <a:prstGeom prst="chevron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7E0063-4FA8-8D8C-0FCF-AC7A2984E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1237051"/>
            <a:ext cx="2124075" cy="4630349"/>
          </a:xfrm>
          <a:prstGeom prst="rect">
            <a:avLst/>
          </a:prstGeom>
          <a:effectLst>
            <a:outerShdw blurRad="101600" dist="38100" dir="2700000" sx="101000" sy="101000" algn="tr" rotWithShape="0">
              <a:schemeClr val="tx1">
                <a:alpha val="30000"/>
              </a:schemeClr>
            </a:outerShdw>
          </a:effectLst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BA6F942D-A6E9-3F90-A3CA-D15615F68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118" y="1237051"/>
            <a:ext cx="2120895" cy="4630349"/>
          </a:xfrm>
          <a:prstGeom prst="rect">
            <a:avLst/>
          </a:prstGeom>
          <a:effectLst>
            <a:outerShdw blurRad="101600" dist="38100" dir="2700000" sx="101000" sy="101000" algn="tr" rotWithShape="0">
              <a:schemeClr val="tx1">
                <a:alpha val="30000"/>
              </a:schemeClr>
            </a:outerShdw>
          </a:effectLst>
        </p:spPr>
      </p:pic>
      <p:sp>
        <p:nvSpPr>
          <p:cNvPr id="12" name="Abgerundetes Rechteck 3">
            <a:extLst>
              <a:ext uri="{FF2B5EF4-FFF2-40B4-BE49-F238E27FC236}">
                <a16:creationId xmlns:a16="http://schemas.microsoft.com/office/drawing/2014/main" id="{F312DF66-3832-163A-8256-9E18F695E4DF}"/>
              </a:ext>
            </a:extLst>
          </p:cNvPr>
          <p:cNvSpPr/>
          <p:nvPr/>
        </p:nvSpPr>
        <p:spPr>
          <a:xfrm>
            <a:off x="5849938" y="5170140"/>
            <a:ext cx="2124075" cy="4264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ED7345E8-4D9B-8A28-9E12-D4780BD5ABB8}"/>
              </a:ext>
            </a:extLst>
          </p:cNvPr>
          <p:cNvSpPr/>
          <p:nvPr/>
        </p:nvSpPr>
        <p:spPr>
          <a:xfrm>
            <a:off x="2722115" y="4548259"/>
            <a:ext cx="698647" cy="69864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0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6" y="574235"/>
            <a:ext cx="3031974" cy="497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/>
              </a:rPr>
              <a:t>Kontoauswahl</a:t>
            </a: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Nunito Medium" pitchFamily="2" charset="77"/>
            </a:endParaRP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54416A8-E8E3-F1F4-B635-D85B0609F004}"/>
              </a:ext>
            </a:extLst>
          </p:cNvPr>
          <p:cNvSpPr txBox="1">
            <a:spLocks/>
          </p:cNvSpPr>
          <p:nvPr/>
        </p:nvSpPr>
        <p:spPr>
          <a:xfrm>
            <a:off x="548308" y="3509735"/>
            <a:ext cx="2070619" cy="1226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Das Konto auswählen, für welches man das Finanzwetter aktivieren möchte.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FC906D-7544-3350-D6E4-E0D81D39E53E}"/>
              </a:ext>
            </a:extLst>
          </p:cNvPr>
          <p:cNvSpPr txBox="1"/>
          <p:nvPr/>
        </p:nvSpPr>
        <p:spPr>
          <a:xfrm>
            <a:off x="2230284" y="3166806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2F2F2"/>
                </a:solidFill>
              </a:rPr>
              <a:t>03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C236375-A496-5863-D321-CC68F68EF196}"/>
              </a:ext>
            </a:extLst>
          </p:cNvPr>
          <p:cNvSpPr txBox="1">
            <a:spLocks/>
          </p:cNvSpPr>
          <p:nvPr/>
        </p:nvSpPr>
        <p:spPr>
          <a:xfrm>
            <a:off x="8062494" y="3509735"/>
            <a:ext cx="2081011" cy="1130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8F4A7F-0D00-B038-7D85-00D7C802B494}"/>
              </a:ext>
            </a:extLst>
          </p:cNvPr>
          <p:cNvSpPr txBox="1"/>
          <p:nvPr/>
        </p:nvSpPr>
        <p:spPr>
          <a:xfrm>
            <a:off x="8067518" y="3163063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2F2F2"/>
                </a:solidFill>
              </a:rPr>
              <a:t>04</a:t>
            </a:r>
          </a:p>
        </p:txBody>
      </p:sp>
      <p:sp>
        <p:nvSpPr>
          <p:cNvPr id="11" name="Eingebuchteter Richtungspfeil 10">
            <a:extLst>
              <a:ext uri="{FF2B5EF4-FFF2-40B4-BE49-F238E27FC236}">
                <a16:creationId xmlns:a16="http://schemas.microsoft.com/office/drawing/2014/main" id="{6D167C07-6D96-D66D-D4B8-112B4BEA4632}"/>
              </a:ext>
            </a:extLst>
          </p:cNvPr>
          <p:cNvSpPr/>
          <p:nvPr/>
        </p:nvSpPr>
        <p:spPr>
          <a:xfrm>
            <a:off x="5247084" y="3509735"/>
            <a:ext cx="197644" cy="370800"/>
          </a:xfrm>
          <a:prstGeom prst="chevron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21BB3E6-26BC-AC07-6FB0-0D7BDE845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975" y="1237051"/>
            <a:ext cx="2120900" cy="4630349"/>
          </a:xfrm>
          <a:prstGeom prst="rect">
            <a:avLst/>
          </a:prstGeom>
          <a:effectLst>
            <a:outerShdw blurRad="101600" dist="38100" dir="2700000" sx="101000" sy="101000" algn="tr" rotWithShape="0">
              <a:schemeClr val="tx1">
                <a:alpha val="30000"/>
              </a:schemeClr>
            </a:outerShdw>
          </a:effectLst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D14DA318-27C2-F3D8-E33C-AACD0702F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113" y="1236663"/>
            <a:ext cx="2120900" cy="4630349"/>
          </a:xfrm>
          <a:prstGeom prst="rect">
            <a:avLst/>
          </a:prstGeom>
          <a:effectLst>
            <a:outerShdw blurRad="101600" dist="38100" dir="2700000" sx="101000" sy="101000" algn="tr" rotWithShape="0">
              <a:schemeClr val="tx1">
                <a:alpha val="30000"/>
              </a:schemeClr>
            </a:outerShdw>
          </a:effectLst>
        </p:spPr>
      </p:pic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2BC2FC5-CCF6-D857-CED2-DECFBFDF3E78}"/>
              </a:ext>
            </a:extLst>
          </p:cNvPr>
          <p:cNvSpPr/>
          <p:nvPr/>
        </p:nvSpPr>
        <p:spPr>
          <a:xfrm>
            <a:off x="2720975" y="2347785"/>
            <a:ext cx="2120900" cy="486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462600F6-4ED6-A836-7167-78899CA4C8AB}"/>
              </a:ext>
            </a:extLst>
          </p:cNvPr>
          <p:cNvSpPr txBox="1">
            <a:spLocks/>
          </p:cNvSpPr>
          <p:nvPr/>
        </p:nvSpPr>
        <p:spPr>
          <a:xfrm>
            <a:off x="8059835" y="3509735"/>
            <a:ext cx="2070619" cy="1608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Das Finanzwetter errechnet den Ausblick auf den Kontostand zum Ende eines beliebigen Monates.  Dabei werden das Einkommen und die Ausgaben miteinberechnet. Variable Umsätze können manuell eingetragen werden.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752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59" y="574235"/>
            <a:ext cx="3472813" cy="497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/>
              </a:rPr>
              <a:t>Ausblick Kontostand</a:t>
            </a: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Nunito Medium" pitchFamily="2" charset="77"/>
            </a:endParaRP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54416A8-E8E3-F1F4-B635-D85B0609F004}"/>
              </a:ext>
            </a:extLst>
          </p:cNvPr>
          <p:cNvSpPr txBox="1">
            <a:spLocks/>
          </p:cNvSpPr>
          <p:nvPr/>
        </p:nvSpPr>
        <p:spPr>
          <a:xfrm>
            <a:off x="548308" y="3509735"/>
            <a:ext cx="2070619" cy="1226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In der oberen Leiste kann man den Ausblick des Kontostandes für die jeweiligen Monate sehen.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FC906D-7544-3350-D6E4-E0D81D39E53E}"/>
              </a:ext>
            </a:extLst>
          </p:cNvPr>
          <p:cNvSpPr txBox="1"/>
          <p:nvPr/>
        </p:nvSpPr>
        <p:spPr>
          <a:xfrm>
            <a:off x="2230284" y="3166806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2F2F2"/>
                </a:solidFill>
              </a:rPr>
              <a:t>05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C236375-A496-5863-D321-CC68F68EF196}"/>
              </a:ext>
            </a:extLst>
          </p:cNvPr>
          <p:cNvSpPr txBox="1">
            <a:spLocks/>
          </p:cNvSpPr>
          <p:nvPr/>
        </p:nvSpPr>
        <p:spPr>
          <a:xfrm>
            <a:off x="8062494" y="3509735"/>
            <a:ext cx="2081011" cy="1130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 Dem Finanzwetter kann man 13 Monate in die finanzielle Zukunft blicken.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8F4A7F-0D00-B038-7D85-00D7C802B494}"/>
              </a:ext>
            </a:extLst>
          </p:cNvPr>
          <p:cNvSpPr txBox="1"/>
          <p:nvPr/>
        </p:nvSpPr>
        <p:spPr>
          <a:xfrm>
            <a:off x="8067518" y="3163063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2F2F2"/>
                </a:solidFill>
              </a:rPr>
              <a:t>06</a:t>
            </a:r>
          </a:p>
        </p:txBody>
      </p:sp>
      <p:sp>
        <p:nvSpPr>
          <p:cNvPr id="11" name="Eingebuchteter Richtungspfeil 10">
            <a:extLst>
              <a:ext uri="{FF2B5EF4-FFF2-40B4-BE49-F238E27FC236}">
                <a16:creationId xmlns:a16="http://schemas.microsoft.com/office/drawing/2014/main" id="{6D167C07-6D96-D66D-D4B8-112B4BEA4632}"/>
              </a:ext>
            </a:extLst>
          </p:cNvPr>
          <p:cNvSpPr/>
          <p:nvPr/>
        </p:nvSpPr>
        <p:spPr>
          <a:xfrm>
            <a:off x="5247084" y="3509735"/>
            <a:ext cx="197644" cy="370800"/>
          </a:xfrm>
          <a:prstGeom prst="chevron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E54BDE7-1FDB-6021-305C-191281FFC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525" y="1237051"/>
            <a:ext cx="2119349" cy="4630349"/>
          </a:xfrm>
          <a:prstGeom prst="rect">
            <a:avLst/>
          </a:prstGeom>
          <a:effectLst>
            <a:outerShdw blurRad="101600" dist="38100" dir="2700000" sx="101000" sy="101000" algn="tr" rotWithShape="0">
              <a:schemeClr val="tx1">
                <a:alpha val="30000"/>
              </a:schemeClr>
            </a:outerShdw>
          </a:effectLst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FCA034E-39E5-6C88-4790-DA559C583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113" y="1237050"/>
            <a:ext cx="2120900" cy="4630349"/>
          </a:xfrm>
          <a:prstGeom prst="rect">
            <a:avLst/>
          </a:prstGeom>
          <a:effectLst>
            <a:outerShdw blurRad="101600" dist="38100" dir="2700000" sx="101000" sy="101000" algn="tr" rotWithShape="0">
              <a:schemeClr val="tx1">
                <a:alpha val="30000"/>
              </a:schemeClr>
            </a:outerShdw>
          </a:effectLst>
        </p:spPr>
      </p:pic>
      <p:sp>
        <p:nvSpPr>
          <p:cNvPr id="6" name="Abgerundetes Rechteck 3">
            <a:extLst>
              <a:ext uri="{FF2B5EF4-FFF2-40B4-BE49-F238E27FC236}">
                <a16:creationId xmlns:a16="http://schemas.microsoft.com/office/drawing/2014/main" id="{1B4724F4-4059-6485-7B99-E9CC678D517C}"/>
              </a:ext>
            </a:extLst>
          </p:cNvPr>
          <p:cNvSpPr/>
          <p:nvPr/>
        </p:nvSpPr>
        <p:spPr>
          <a:xfrm>
            <a:off x="2720974" y="2513933"/>
            <a:ext cx="2120900" cy="360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55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6" y="574235"/>
            <a:ext cx="3031974" cy="497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/>
              </a:rPr>
              <a:t>Fixe Ausgaben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54416A8-E8E3-F1F4-B635-D85B0609F004}"/>
              </a:ext>
            </a:extLst>
          </p:cNvPr>
          <p:cNvSpPr txBox="1">
            <a:spLocks/>
          </p:cNvSpPr>
          <p:nvPr/>
        </p:nvSpPr>
        <p:spPr>
          <a:xfrm>
            <a:off x="548308" y="3509735"/>
            <a:ext cx="2070619" cy="1226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Auf ,,Fixe Ausgaben" klicken, um diese im Detail zu sehen.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FC906D-7544-3350-D6E4-E0D81D39E53E}"/>
              </a:ext>
            </a:extLst>
          </p:cNvPr>
          <p:cNvSpPr txBox="1"/>
          <p:nvPr/>
        </p:nvSpPr>
        <p:spPr>
          <a:xfrm>
            <a:off x="2230284" y="3166806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2F2F2"/>
                </a:solidFill>
              </a:rPr>
              <a:t>07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C236375-A496-5863-D321-CC68F68EF196}"/>
              </a:ext>
            </a:extLst>
          </p:cNvPr>
          <p:cNvSpPr txBox="1">
            <a:spLocks/>
          </p:cNvSpPr>
          <p:nvPr/>
        </p:nvSpPr>
        <p:spPr>
          <a:xfrm>
            <a:off x="8062494" y="3509735"/>
            <a:ext cx="2081011" cy="1130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Der Ausblick Monat zeigt hier im Detail die fixen Ausgaben, die in einem bestimmten Monat anfallen. Dabei wird nach ,,Noch zu erwarten" und ,,Bereits gebucht" sortiert.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8F4A7F-0D00-B038-7D85-00D7C802B494}"/>
              </a:ext>
            </a:extLst>
          </p:cNvPr>
          <p:cNvSpPr txBox="1"/>
          <p:nvPr/>
        </p:nvSpPr>
        <p:spPr>
          <a:xfrm>
            <a:off x="8067518" y="3163063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2F2F2"/>
                </a:solidFill>
              </a:rPr>
              <a:t>08</a:t>
            </a:r>
          </a:p>
        </p:txBody>
      </p:sp>
      <p:sp>
        <p:nvSpPr>
          <p:cNvPr id="11" name="Eingebuchteter Richtungspfeil 10">
            <a:extLst>
              <a:ext uri="{FF2B5EF4-FFF2-40B4-BE49-F238E27FC236}">
                <a16:creationId xmlns:a16="http://schemas.microsoft.com/office/drawing/2014/main" id="{6D167C07-6D96-D66D-D4B8-112B4BEA4632}"/>
              </a:ext>
            </a:extLst>
          </p:cNvPr>
          <p:cNvSpPr/>
          <p:nvPr/>
        </p:nvSpPr>
        <p:spPr>
          <a:xfrm>
            <a:off x="5247084" y="3509735"/>
            <a:ext cx="197644" cy="370800"/>
          </a:xfrm>
          <a:prstGeom prst="chevron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5B7A24-AFCD-7C5C-2BC8-E432D9FC1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663" y="1233876"/>
            <a:ext cx="2121667" cy="4630349"/>
          </a:xfrm>
          <a:prstGeom prst="rect">
            <a:avLst/>
          </a:prstGeom>
          <a:effectLst>
            <a:outerShdw blurRad="101600" dist="38100" dir="2700000" sx="101000" sy="101000" algn="tr" rotWithShape="0">
              <a:schemeClr val="tx1">
                <a:alpha val="30000"/>
              </a:scheme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A1AD6E-4A3B-65EF-AA85-99B2105F4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208" y="1233588"/>
            <a:ext cx="2121667" cy="4630349"/>
          </a:xfrm>
          <a:prstGeom prst="rect">
            <a:avLst/>
          </a:prstGeom>
          <a:effectLst>
            <a:outerShdw blurRad="101600" dist="38100" dir="2700000" sx="101000" sy="101000" algn="tr" rotWithShape="0">
              <a:schemeClr val="tx1">
                <a:alpha val="30000"/>
              </a:schemeClr>
            </a:outerShdw>
          </a:effectLst>
        </p:spPr>
      </p:pic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5FC2550F-0805-C2A0-0A9C-0CD10BFDA623}"/>
              </a:ext>
            </a:extLst>
          </p:cNvPr>
          <p:cNvSpPr/>
          <p:nvPr/>
        </p:nvSpPr>
        <p:spPr>
          <a:xfrm>
            <a:off x="2715481" y="3562718"/>
            <a:ext cx="2121667" cy="360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044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6" y="574235"/>
            <a:ext cx="3031974" cy="497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/>
              </a:rPr>
              <a:t>Fixe Ausgaben</a:t>
            </a: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Nunito Medium" pitchFamily="2" charset="77"/>
            </a:endParaRP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54416A8-E8E3-F1F4-B635-D85B0609F004}"/>
              </a:ext>
            </a:extLst>
          </p:cNvPr>
          <p:cNvSpPr txBox="1">
            <a:spLocks/>
          </p:cNvSpPr>
          <p:nvPr/>
        </p:nvSpPr>
        <p:spPr>
          <a:xfrm>
            <a:off x="548308" y="3509735"/>
            <a:ext cx="2070619" cy="1493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Über das Plus können weitere Ausgaben manuell hinzugefügt werden. Über den Pfeil nach rechts gelangt man zu den fixen Ausgaben des nächsten Monats. Auf &lt; klicken, um zurück zur Übersicht zu kommen.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FC906D-7544-3350-D6E4-E0D81D39E53E}"/>
              </a:ext>
            </a:extLst>
          </p:cNvPr>
          <p:cNvSpPr txBox="1"/>
          <p:nvPr/>
        </p:nvSpPr>
        <p:spPr>
          <a:xfrm>
            <a:off x="2230284" y="3166806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2F2F2"/>
                </a:solidFill>
              </a:rPr>
              <a:t>09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C236375-A496-5863-D321-CC68F68EF196}"/>
              </a:ext>
            </a:extLst>
          </p:cNvPr>
          <p:cNvSpPr txBox="1">
            <a:spLocks/>
          </p:cNvSpPr>
          <p:nvPr/>
        </p:nvSpPr>
        <p:spPr>
          <a:xfrm>
            <a:off x="8062494" y="3509735"/>
            <a:ext cx="2081011" cy="1130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Auf ,,Finanzwetter anpassen" klicken, um es zu individualisieren.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8F4A7F-0D00-B038-7D85-00D7C802B494}"/>
              </a:ext>
            </a:extLst>
          </p:cNvPr>
          <p:cNvSpPr txBox="1"/>
          <p:nvPr/>
        </p:nvSpPr>
        <p:spPr>
          <a:xfrm>
            <a:off x="8067518" y="3163063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2F2F2"/>
                </a:solidFill>
              </a:rPr>
              <a:t>10</a:t>
            </a:r>
          </a:p>
        </p:txBody>
      </p:sp>
      <p:sp>
        <p:nvSpPr>
          <p:cNvPr id="11" name="Eingebuchteter Richtungspfeil 10">
            <a:extLst>
              <a:ext uri="{FF2B5EF4-FFF2-40B4-BE49-F238E27FC236}">
                <a16:creationId xmlns:a16="http://schemas.microsoft.com/office/drawing/2014/main" id="{6D167C07-6D96-D66D-D4B8-112B4BEA4632}"/>
              </a:ext>
            </a:extLst>
          </p:cNvPr>
          <p:cNvSpPr/>
          <p:nvPr/>
        </p:nvSpPr>
        <p:spPr>
          <a:xfrm>
            <a:off x="5247084" y="3509735"/>
            <a:ext cx="197644" cy="370800"/>
          </a:xfrm>
          <a:prstGeom prst="chevron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5B7A24-AFCD-7C5C-2BC8-E432D9FC1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1237051"/>
            <a:ext cx="2124075" cy="4630349"/>
          </a:xfrm>
          <a:prstGeom prst="rect">
            <a:avLst/>
          </a:prstGeom>
          <a:effectLst>
            <a:outerShdw blurRad="101600" dist="38100" dir="2700000" sx="101000" sy="101000" algn="tr" rotWithShape="0">
              <a:schemeClr val="tx1">
                <a:alpha val="30000"/>
              </a:scheme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A1AD6E-4A3B-65EF-AA85-99B2105F4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836" y="1236663"/>
            <a:ext cx="2124075" cy="4630349"/>
          </a:xfrm>
          <a:prstGeom prst="rect">
            <a:avLst/>
          </a:prstGeom>
          <a:effectLst>
            <a:outerShdw blurRad="101600" dist="38100" dir="2700000" sx="101000" sy="101000" algn="tr" rotWithShape="0">
              <a:schemeClr val="tx1">
                <a:alpha val="30000"/>
              </a:scheme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B9376D5-914B-3CA6-C993-BDCF4C5EC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805074" y="1554151"/>
            <a:ext cx="70759" cy="127366"/>
          </a:xfrm>
          <a:prstGeom prst="rect">
            <a:avLst/>
          </a:prstGeom>
        </p:spPr>
      </p:pic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33C8A7B5-5650-7672-ED6E-F6B2922759FD}"/>
              </a:ext>
            </a:extLst>
          </p:cNvPr>
          <p:cNvSpPr/>
          <p:nvPr/>
        </p:nvSpPr>
        <p:spPr>
          <a:xfrm>
            <a:off x="5849940" y="5181599"/>
            <a:ext cx="2128972" cy="4030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3">
            <a:extLst>
              <a:ext uri="{FF2B5EF4-FFF2-40B4-BE49-F238E27FC236}">
                <a16:creationId xmlns:a16="http://schemas.microsoft.com/office/drawing/2014/main" id="{93464FA6-7D5E-4888-455C-0784C1EAB82C}"/>
              </a:ext>
            </a:extLst>
          </p:cNvPr>
          <p:cNvSpPr/>
          <p:nvPr/>
        </p:nvSpPr>
        <p:spPr>
          <a:xfrm>
            <a:off x="4195188" y="5397714"/>
            <a:ext cx="632478" cy="277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D83D5844-ABED-E6D9-452F-25F37765EF07}"/>
              </a:ext>
            </a:extLst>
          </p:cNvPr>
          <p:cNvSpPr/>
          <p:nvPr/>
        </p:nvSpPr>
        <p:spPr>
          <a:xfrm>
            <a:off x="2717800" y="1476959"/>
            <a:ext cx="251549" cy="277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E807E034-59CB-C5B7-C9E9-8F55835E9380}"/>
              </a:ext>
            </a:extLst>
          </p:cNvPr>
          <p:cNvSpPr/>
          <p:nvPr/>
        </p:nvSpPr>
        <p:spPr>
          <a:xfrm>
            <a:off x="4580976" y="1476959"/>
            <a:ext cx="251549" cy="277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00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59" y="574235"/>
            <a:ext cx="3884263" cy="497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/>
              </a:rPr>
              <a:t>Finanzwetter anpassen</a:t>
            </a: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Nunito Medium" pitchFamily="2" charset="77"/>
            </a:endParaRP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54416A8-E8E3-F1F4-B635-D85B0609F004}"/>
              </a:ext>
            </a:extLst>
          </p:cNvPr>
          <p:cNvSpPr txBox="1">
            <a:spLocks/>
          </p:cNvSpPr>
          <p:nvPr/>
        </p:nvSpPr>
        <p:spPr>
          <a:xfrm>
            <a:off x="548308" y="3509735"/>
            <a:ext cx="2070619" cy="16435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Hier können individuelle Einstellungen getroffen werden. Die Regengrenze kann verändert werden sowie die Einberechnung von variablen Umsätzen und der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Sparbox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/>
              </a:rPr>
              <a:t>. Auf ,,Speichern" klicken, um die Änderungen zu übernehmen. 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FC906D-7544-3350-D6E4-E0D81D39E53E}"/>
              </a:ext>
            </a:extLst>
          </p:cNvPr>
          <p:cNvSpPr txBox="1"/>
          <p:nvPr/>
        </p:nvSpPr>
        <p:spPr>
          <a:xfrm>
            <a:off x="2230284" y="3166806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2F2F2"/>
                </a:solidFill>
              </a:rPr>
              <a:t>11</a:t>
            </a:r>
          </a:p>
        </p:txBody>
      </p:sp>
      <p:sp>
        <p:nvSpPr>
          <p:cNvPr id="11" name="Eingebuchteter Richtungspfeil 10">
            <a:extLst>
              <a:ext uri="{FF2B5EF4-FFF2-40B4-BE49-F238E27FC236}">
                <a16:creationId xmlns:a16="http://schemas.microsoft.com/office/drawing/2014/main" id="{6D167C07-6D96-D66D-D4B8-112B4BEA4632}"/>
              </a:ext>
            </a:extLst>
          </p:cNvPr>
          <p:cNvSpPr/>
          <p:nvPr/>
        </p:nvSpPr>
        <p:spPr>
          <a:xfrm>
            <a:off x="5247084" y="3509735"/>
            <a:ext cx="197644" cy="370800"/>
          </a:xfrm>
          <a:prstGeom prst="chevron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39D53A-DDEB-B311-2ABE-9A9967E26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975" y="1237051"/>
            <a:ext cx="2120900" cy="4630349"/>
          </a:xfrm>
          <a:prstGeom prst="rect">
            <a:avLst/>
          </a:prstGeom>
          <a:effectLst>
            <a:outerShdw blurRad="101600" dist="38100" dir="2700000" sx="101000" sy="101000" algn="tr" rotWithShape="0">
              <a:schemeClr val="tx1">
                <a:alpha val="30000"/>
              </a:schemeClr>
            </a:outerShdw>
          </a:effectLst>
        </p:spPr>
      </p:pic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CE51BD0A-7C00-2224-E4E0-525D6415C2F4}"/>
              </a:ext>
            </a:extLst>
          </p:cNvPr>
          <p:cNvSpPr/>
          <p:nvPr/>
        </p:nvSpPr>
        <p:spPr>
          <a:xfrm>
            <a:off x="2720975" y="5153246"/>
            <a:ext cx="2120900" cy="458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32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4F7B8FD-6128-13BA-2DBA-38A405919CD8}"/>
              </a:ext>
            </a:extLst>
          </p:cNvPr>
          <p:cNvSpPr/>
          <p:nvPr/>
        </p:nvSpPr>
        <p:spPr>
          <a:xfrm>
            <a:off x="539906" y="5357765"/>
            <a:ext cx="9612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rgbClr val="F2F2F2"/>
                </a:solidFill>
              </a:rPr>
              <a:t>00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C69C3CA-6A44-8204-6B84-25623B6C6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256" y="1716087"/>
            <a:ext cx="7607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34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C15A99EE5921448E42A2B8CEBC2DFE" ma:contentTypeVersion="13" ma:contentTypeDescription="Ein neues Dokument erstellen." ma:contentTypeScope="" ma:versionID="fed2c10c7d280952297bc74e82110b79">
  <xsd:schema xmlns:xsd="http://www.w3.org/2001/XMLSchema" xmlns:xs="http://www.w3.org/2001/XMLSchema" xmlns:p="http://schemas.microsoft.com/office/2006/metadata/properties" xmlns:ns2="bbfa1393-af27-4420-940e-ee9d0a1618fd" xmlns:ns3="54dd3ae9-2f9e-413f-bb18-e4439d6dbbee" targetNamespace="http://schemas.microsoft.com/office/2006/metadata/properties" ma:root="true" ma:fieldsID="5c68d576d096d458ac7f9a84fa9fb57a" ns2:_="" ns3:_="">
    <xsd:import namespace="bbfa1393-af27-4420-940e-ee9d0a1618fd"/>
    <xsd:import namespace="54dd3ae9-2f9e-413f-bb18-e4439d6dbb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a1393-af27-4420-940e-ee9d0a161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2e55d75-df7c-42ef-a4d5-8cebf183bb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d3ae9-2f9e-413f-bb18-e4439d6dbb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6bf696e-4cf9-4d68-944c-2aeea5719715}" ma:internalName="TaxCatchAll" ma:showField="CatchAllData" ma:web="54dd3ae9-2f9e-413f-bb18-e4439d6dbb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5DA39C-9ECD-4A19-99EA-AE581238664B}"/>
</file>

<file path=customXml/itemProps2.xml><?xml version="1.0" encoding="utf-8"?>
<ds:datastoreItem xmlns:ds="http://schemas.openxmlformats.org/officeDocument/2006/customXml" ds:itemID="{D4D0F08C-7472-4ED6-A47A-3CFCFDA4AF9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283</Words>
  <Application>Microsoft Office PowerPoint</Application>
  <PresentationFormat>Benutzerdefiniert</PresentationFormat>
  <Paragraphs>61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Nunito</vt:lpstr>
      <vt:lpstr>Nunito Medium</vt:lpstr>
      <vt:lpstr>Wingdings</vt:lpstr>
      <vt:lpstr>Work Sans</vt:lpstr>
      <vt:lpstr>Office</vt:lpstr>
      <vt:lpstr>PowerPoint-Präsentation</vt:lpstr>
      <vt:lpstr>Inhalt</vt:lpstr>
      <vt:lpstr>Übersicht</vt:lpstr>
      <vt:lpstr>Kontoauswahl</vt:lpstr>
      <vt:lpstr>Ausblick Kontostand</vt:lpstr>
      <vt:lpstr>Fixe Ausgaben</vt:lpstr>
      <vt:lpstr>Fixe Ausgaben</vt:lpstr>
      <vt:lpstr>Finanzwetter anpassen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Fatemeh Karamali</dc:creator>
  <cp:lastModifiedBy>Fatemeh Karamali</cp:lastModifiedBy>
  <cp:revision>281</cp:revision>
  <dcterms:created xsi:type="dcterms:W3CDTF">2022-08-13T19:33:22Z</dcterms:created>
  <dcterms:modified xsi:type="dcterms:W3CDTF">2022-11-11T11:23:45Z</dcterms:modified>
</cp:coreProperties>
</file>